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692" r:id="rId2"/>
  </p:sldIdLst>
  <p:sldSz cx="12192000" cy="6858000"/>
  <p:notesSz cx="6805613" cy="9944100"/>
  <p:custDataLst>
    <p:tags r:id="rId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1EFFF"/>
    <a:srgbClr val="0A2896"/>
    <a:srgbClr val="ABE1FF"/>
    <a:srgbClr val="E5F6FF"/>
    <a:srgbClr val="AECCFC"/>
    <a:srgbClr val="FFFFFF"/>
    <a:srgbClr val="CCCCFF"/>
    <a:srgbClr val="66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67" autoAdjust="0"/>
    <p:restoredTop sz="97579" autoAdjust="0"/>
  </p:normalViewPr>
  <p:slideViewPr>
    <p:cSldViewPr snapToGrid="0" snapToObjects="1">
      <p:cViewPr varScale="1">
        <p:scale>
          <a:sx n="74" d="100"/>
          <a:sy n="74" d="100"/>
        </p:scale>
        <p:origin x="99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76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76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B42463D6-2BFF-4C00-816A-C3091F238D0E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6339"/>
            <a:ext cx="2949841" cy="49776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183" y="9446339"/>
            <a:ext cx="2949841" cy="49776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BD25505-3164-43E3-B676-10A19D5B7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916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93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1" y="0"/>
            <a:ext cx="2949099" cy="49893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B78E9BB2-5728-2D4C-B25E-8073B9C781C2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90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1"/>
            <a:ext cx="2949099" cy="4989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1" y="9445171"/>
            <a:ext cx="2949099" cy="4989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F490713-9E6F-F447-ADAD-DE3BA5350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52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3013"/>
            <a:ext cx="5964237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90713-9E6F-F447-ADAD-DE3BA53508E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289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641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2588" y="1846783"/>
            <a:ext cx="6863371" cy="553998"/>
          </a:xfrm>
        </p:spPr>
        <p:txBody>
          <a:bodyPr anchor="t"/>
          <a:lstStyle>
            <a:lvl1pPr algn="l"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2587" y="2788217"/>
            <a:ext cx="5713413" cy="3323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5C46-983C-9C4D-B3BD-042FB096B3EA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83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 userDrawn="1"/>
        </p:nvSpPr>
        <p:spPr>
          <a:xfrm>
            <a:off x="8124000" y="1906588"/>
            <a:ext cx="4068000" cy="4951412"/>
          </a:xfrm>
          <a:prstGeom prst="rect">
            <a:avLst/>
          </a:prstGeom>
          <a:solidFill>
            <a:srgbClr val="99D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4068000" y="1906588"/>
            <a:ext cx="4068000" cy="4951412"/>
          </a:xfrm>
          <a:prstGeom prst="rect">
            <a:avLst/>
          </a:prstGeom>
          <a:solidFill>
            <a:srgbClr val="E5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9F9F9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906589"/>
            <a:ext cx="4068000" cy="4951411"/>
          </a:xfrm>
          <a:prstGeom prst="rect">
            <a:avLst/>
          </a:prstGeom>
          <a:solidFill>
            <a:srgbClr val="99D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6"/>
            <a:ext cx="3424237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10F1-2203-6D42-A01E-00E1BA7C114C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9" y="1520827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5"/>
          </p:nvPr>
        </p:nvSpPr>
        <p:spPr>
          <a:xfrm>
            <a:off x="4428878" y="2282826"/>
            <a:ext cx="356736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6"/>
          </p:nvPr>
        </p:nvSpPr>
        <p:spPr>
          <a:xfrm>
            <a:off x="8378825" y="2282826"/>
            <a:ext cx="342265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6" name="Изображение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70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E8AD-01F8-704D-B196-7557102205CB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7"/>
            <a:ext cx="6089651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780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CF9D-8CF1-8747-B856-E804B29B18AE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7"/>
            <a:ext cx="6089651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153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solidFill>
          <a:srgbClr val="0A28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0" y="1589"/>
            <a:ext cx="12192000" cy="6856413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2588" y="1846783"/>
            <a:ext cx="6863371" cy="553998"/>
          </a:xfr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2587" y="2788215"/>
            <a:ext cx="5713413" cy="140119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8295-D3B3-8944-A3C6-B9F51885A9EB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82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6"/>
            <a:ext cx="608965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555C-6D0A-6441-A521-D68A7A360A61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7"/>
            <a:ext cx="6089651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62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6"/>
            <a:ext cx="608965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555C-6D0A-6441-A521-D68A7A360A61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7"/>
            <a:ext cx="6089651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  <p:sp>
        <p:nvSpPr>
          <p:cNvPr id="10" name="Объект 2"/>
          <p:cNvSpPr>
            <a:spLocks noGrp="1"/>
          </p:cNvSpPr>
          <p:nvPr>
            <p:ph idx="14" hasCustomPrompt="1"/>
          </p:nvPr>
        </p:nvSpPr>
        <p:spPr>
          <a:xfrm>
            <a:off x="7613652" y="2282826"/>
            <a:ext cx="3053777" cy="1661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rgbClr val="00AAFF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ru-RU" dirty="0" smtClean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1451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6854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9" y="2282826"/>
            <a:ext cx="5713412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1747-A542-B242-89AD-E0D4CCF7ADE9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8" y="1520827"/>
            <a:ext cx="6089651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6470650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1" name="Изображение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5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6089649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9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37CB-6D3C-124D-97C0-3F5F1D2EB3C1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9" y="1520827"/>
            <a:ext cx="5330825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5"/>
          </p:nvPr>
        </p:nvSpPr>
        <p:spPr>
          <a:xfrm>
            <a:off x="6472240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2" name="Изображение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28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 userDrawn="1"/>
        </p:nvSpPr>
        <p:spPr>
          <a:xfrm>
            <a:off x="8124000" y="1906588"/>
            <a:ext cx="4068000" cy="4951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4068000" y="1906588"/>
            <a:ext cx="4068000" cy="495141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9F9F9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906589"/>
            <a:ext cx="4068000" cy="49514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6"/>
            <a:ext cx="3424237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B62F-74FA-4947-8014-2DD1526ED83B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9" y="1520827"/>
            <a:ext cx="5330825" cy="2215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5"/>
          </p:nvPr>
        </p:nvSpPr>
        <p:spPr>
          <a:xfrm>
            <a:off x="4428878" y="2282826"/>
            <a:ext cx="356736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6"/>
          </p:nvPr>
        </p:nvSpPr>
        <p:spPr>
          <a:xfrm>
            <a:off x="8378825" y="2282826"/>
            <a:ext cx="342265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6" name="Изображение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156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5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A3CB4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9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C6FC-04D1-9E4C-9B04-9519409DFD42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9" y="1520827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6470650" y="2282826"/>
            <a:ext cx="5330825" cy="1170577"/>
          </a:xfrm>
          <a:prstGeom prst="rect">
            <a:avLst/>
          </a:prstGeom>
        </p:spPr>
        <p:txBody>
          <a:bodyPr/>
          <a:lstStyle>
            <a:lvl1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1pPr>
            <a:lvl2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2pPr>
            <a:lvl3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3pPr>
            <a:lvl4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4pPr>
            <a:lvl5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2" name="Изображение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51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5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2589" y="390765"/>
            <a:ext cx="5330825" cy="775597"/>
          </a:xfrm>
        </p:spPr>
        <p:txBody>
          <a:bodyPr/>
          <a:lstStyle/>
          <a:p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9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4A53-B6CD-5345-ADDD-7CC4EE091364}" type="datetime1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Размещение денежных средств в срочные депозиты «Овернайт»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D697-4E55-5D4C-8003-1105B46684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 hasCustomPrompt="1"/>
          </p:nvPr>
        </p:nvSpPr>
        <p:spPr>
          <a:xfrm>
            <a:off x="382589" y="1520827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6472239" y="2282826"/>
            <a:ext cx="4954587" cy="276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cap="all" baseline="0">
                <a:solidFill>
                  <a:srgbClr val="0A2896"/>
                </a:solidFill>
                <a:latin typeface="Frutiger Neue LT W1G Condensed Heavy" charset="0"/>
                <a:ea typeface="Frutiger Neue LT W1G Condensed Heavy" charset="0"/>
                <a:cs typeface="Frutiger Neue LT W1G Condensed Heavy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2" name="Изображение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706" y="143679"/>
            <a:ext cx="1491247" cy="8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933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7798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2589" y="6472240"/>
            <a:ext cx="758825" cy="384041"/>
          </a:xfrm>
          <a:prstGeom prst="rect">
            <a:avLst/>
          </a:prstGeom>
        </p:spPr>
        <p:txBody>
          <a:bodyPr vert="horz" lIns="0" tIns="0" rIns="91440" bIns="45720" rtlCol="0" anchor="t" anchorCtr="0"/>
          <a:lstStyle>
            <a:lvl1pPr algn="l">
              <a:defRPr sz="1000" b="0" i="0">
                <a:solidFill>
                  <a:schemeClr val="tx1">
                    <a:tint val="75000"/>
                  </a:schemeClr>
                </a:solidFill>
                <a:latin typeface="Frutiger Neue LT W1G Condensed Book" charset="0"/>
                <a:ea typeface="Frutiger Neue LT W1G Condensed Book" charset="0"/>
                <a:cs typeface="Frutiger Neue LT W1G Condensed Book" charset="0"/>
              </a:defRPr>
            </a:lvl1pPr>
          </a:lstStyle>
          <a:p>
            <a:fld id="{3B942F04-96C8-3749-B15D-70096E3C20A2}" type="datetime1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41413" y="6472238"/>
            <a:ext cx="4114800" cy="385762"/>
          </a:xfrm>
          <a:prstGeom prst="rect">
            <a:avLst/>
          </a:prstGeom>
        </p:spPr>
        <p:txBody>
          <a:bodyPr vert="horz" lIns="0" tIns="0" rIns="91440" bIns="45720" rtlCol="0" anchor="t" anchorCtr="0"/>
          <a:lstStyle>
            <a:lvl1pPr algn="l">
              <a:defRPr sz="1000" b="0" i="0">
                <a:solidFill>
                  <a:schemeClr val="tx1">
                    <a:tint val="75000"/>
                  </a:schemeClr>
                </a:solidFill>
                <a:latin typeface="Frutiger Neue LT W1G Condensed Book" charset="0"/>
                <a:ea typeface="Frutiger Neue LT W1G Condensed Book" charset="0"/>
                <a:cs typeface="Frutiger Neue LT W1G Condensed Book" charset="0"/>
              </a:defRPr>
            </a:lvl1pPr>
          </a:lstStyle>
          <a:p>
            <a:r>
              <a:rPr lang="ru-RU" smtClean="0"/>
              <a:t>Размещение денежных средств в срочные депозиты «Овернайт»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37650" y="6472238"/>
            <a:ext cx="2663825" cy="385762"/>
          </a:xfrm>
          <a:prstGeom prst="rect">
            <a:avLst/>
          </a:prstGeom>
        </p:spPr>
        <p:txBody>
          <a:bodyPr vert="horz" lIns="91440" tIns="0" rIns="0" bIns="45720" rtlCol="0" anchor="t" anchorCtr="0"/>
          <a:lstStyle>
            <a:lvl1pPr algn="r">
              <a:defRPr sz="1000" b="0" i="0">
                <a:solidFill>
                  <a:schemeClr val="tx1">
                    <a:tint val="75000"/>
                  </a:schemeClr>
                </a:solidFill>
                <a:latin typeface="Frutiger Neue LT W1G Condensed Book" charset="0"/>
                <a:ea typeface="Frutiger Neue LT W1G Condensed Book" charset="0"/>
                <a:cs typeface="Frutiger Neue LT W1G Condensed Book" charset="0"/>
              </a:defRPr>
            </a:lvl1pPr>
          </a:lstStyle>
          <a:p>
            <a:fld id="{9158D697-4E55-5D4C-8003-1105B4668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15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rgbClr val="0A2896"/>
          </a:solidFill>
          <a:latin typeface="FrutigerNeueLTW1G-CnHv" charset="0"/>
          <a:ea typeface="Arial" charset="0"/>
          <a:cs typeface="Arial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rgbClr val="00AAFF"/>
        </a:buClr>
        <a:buFont typeface="Arial" charset="0"/>
        <a:buChar char="•"/>
        <a:defRPr sz="1400" b="0" i="0" kern="1200">
          <a:solidFill>
            <a:schemeClr val="tx1">
              <a:lumMod val="75000"/>
            </a:schemeClr>
          </a:solidFill>
          <a:latin typeface="Frutiger Neue LT W1G Condensed Book" charset="0"/>
          <a:ea typeface="Frutiger Neue LT W1G Condensed Book" charset="0"/>
          <a:cs typeface="Frutiger Neue LT W1G Condensed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AFF"/>
        </a:buClr>
        <a:buFont typeface="Arial"/>
        <a:buChar char="•"/>
        <a:defRPr sz="1400" b="0" i="0" kern="1200">
          <a:solidFill>
            <a:schemeClr val="tx1">
              <a:lumMod val="75000"/>
            </a:schemeClr>
          </a:solidFill>
          <a:latin typeface="Frutiger Neue LT W1G Condensed Book" charset="0"/>
          <a:ea typeface="Frutiger Neue LT W1G Condensed Book" charset="0"/>
          <a:cs typeface="Frutiger Neue LT W1G Condensed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AFF"/>
        </a:buClr>
        <a:buFont typeface="Arial"/>
        <a:buChar char="•"/>
        <a:defRPr sz="1400" b="0" i="0" kern="1200">
          <a:solidFill>
            <a:schemeClr val="tx1">
              <a:lumMod val="75000"/>
            </a:schemeClr>
          </a:solidFill>
          <a:latin typeface="Frutiger Neue LT W1G Condensed Book" charset="0"/>
          <a:ea typeface="Frutiger Neue LT W1G Condensed Book" charset="0"/>
          <a:cs typeface="Frutiger Neue LT W1G Condensed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AFF"/>
        </a:buClr>
        <a:buFont typeface="Arial"/>
        <a:buChar char="•"/>
        <a:defRPr sz="1200" b="0" i="0" kern="1200">
          <a:solidFill>
            <a:schemeClr val="tx1">
              <a:lumMod val="60000"/>
              <a:lumOff val="40000"/>
            </a:schemeClr>
          </a:solidFill>
          <a:latin typeface="Frutiger Neue LT W1G Condensed Book" charset="0"/>
          <a:ea typeface="Frutiger Neue LT W1G Condensed Book" charset="0"/>
          <a:cs typeface="Frutiger Neue LT W1G Condensed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AFF"/>
        </a:buClr>
        <a:buFont typeface="Arial"/>
        <a:buChar char="•"/>
        <a:defRPr sz="1200" b="0" i="0" kern="1200">
          <a:solidFill>
            <a:schemeClr val="tx1">
              <a:lumMod val="60000"/>
              <a:lumOff val="40000"/>
            </a:schemeClr>
          </a:solidFill>
          <a:latin typeface="Frutiger Neue LT W1G Condensed Book" charset="0"/>
          <a:ea typeface="Frutiger Neue LT W1G Condensed Book" charset="0"/>
          <a:cs typeface="Frutiger Neue LT W1G Condensed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1920">
          <p15:clr>
            <a:srgbClr val="F26B43"/>
          </p15:clr>
        </p15:guide>
        <p15:guide id="4" orient="horz" pos="1679">
          <p15:clr>
            <a:srgbClr val="F26B43"/>
          </p15:clr>
        </p15:guide>
        <p15:guide id="5" orient="horz" pos="1438">
          <p15:clr>
            <a:srgbClr val="F26B43"/>
          </p15:clr>
        </p15:guide>
        <p15:guide id="6" orient="horz" pos="1201">
          <p15:clr>
            <a:srgbClr val="F26B43"/>
          </p15:clr>
        </p15:guide>
        <p15:guide id="7" orient="horz" pos="241">
          <p15:clr>
            <a:srgbClr val="F26B43"/>
          </p15:clr>
        </p15:guide>
        <p15:guide id="8" orient="horz" pos="2398">
          <p15:clr>
            <a:srgbClr val="F26B43"/>
          </p15:clr>
        </p15:guide>
        <p15:guide id="9" orient="horz" pos="2639">
          <p15:clr>
            <a:srgbClr val="F26B43"/>
          </p15:clr>
        </p15:guide>
        <p15:guide id="10" orient="horz" pos="2880">
          <p15:clr>
            <a:srgbClr val="F26B43"/>
          </p15:clr>
        </p15:guide>
        <p15:guide id="11" orient="horz" pos="3117">
          <p15:clr>
            <a:srgbClr val="F26B43"/>
          </p15:clr>
        </p15:guide>
        <p15:guide id="12" orient="horz" pos="3358">
          <p15:clr>
            <a:srgbClr val="F26B43"/>
          </p15:clr>
        </p15:guide>
        <p15:guide id="13" orient="horz" pos="3599">
          <p15:clr>
            <a:srgbClr val="F26B43"/>
          </p15:clr>
        </p15:guide>
        <p15:guide id="14" orient="horz" pos="3840">
          <p15:clr>
            <a:srgbClr val="F26B43"/>
          </p15:clr>
        </p15:guide>
        <p15:guide id="15" orient="horz" pos="4077">
          <p15:clr>
            <a:srgbClr val="F26B43"/>
          </p15:clr>
        </p15:guide>
        <p15:guide id="16" pos="3599">
          <p15:clr>
            <a:srgbClr val="F26B43"/>
          </p15:clr>
        </p15:guide>
        <p15:guide id="17" pos="3358">
          <p15:clr>
            <a:srgbClr val="F26B43"/>
          </p15:clr>
        </p15:guide>
        <p15:guide id="18" pos="3117">
          <p15:clr>
            <a:srgbClr val="F26B43"/>
          </p15:clr>
        </p15:guide>
        <p15:guide id="19" pos="2880">
          <p15:clr>
            <a:srgbClr val="F26B43"/>
          </p15:clr>
        </p15:guide>
        <p15:guide id="20" pos="2639">
          <p15:clr>
            <a:srgbClr val="F26B43"/>
          </p15:clr>
        </p15:guide>
        <p15:guide id="21" pos="2398">
          <p15:clr>
            <a:srgbClr val="F26B43"/>
          </p15:clr>
        </p15:guide>
        <p15:guide id="22" pos="2157">
          <p15:clr>
            <a:srgbClr val="F26B43"/>
          </p15:clr>
        </p15:guide>
        <p15:guide id="23" pos="1920">
          <p15:clr>
            <a:srgbClr val="F26B43"/>
          </p15:clr>
        </p15:guide>
        <p15:guide id="24" pos="1679">
          <p15:clr>
            <a:srgbClr val="F26B43"/>
          </p15:clr>
        </p15:guide>
        <p15:guide id="25" pos="1438">
          <p15:clr>
            <a:srgbClr val="F26B43"/>
          </p15:clr>
        </p15:guide>
        <p15:guide id="26" pos="1201">
          <p15:clr>
            <a:srgbClr val="F26B43"/>
          </p15:clr>
        </p15:guide>
        <p15:guide id="27" pos="960">
          <p15:clr>
            <a:srgbClr val="F26B43"/>
          </p15:clr>
        </p15:guide>
        <p15:guide id="28" pos="719">
          <p15:clr>
            <a:srgbClr val="F26B43"/>
          </p15:clr>
        </p15:guide>
        <p15:guide id="29" pos="478">
          <p15:clr>
            <a:srgbClr val="F26B43"/>
          </p15:clr>
        </p15:guide>
        <p15:guide id="30" pos="241">
          <p15:clr>
            <a:srgbClr val="F26B43"/>
          </p15:clr>
        </p15:guide>
        <p15:guide id="31" pos="4077">
          <p15:clr>
            <a:srgbClr val="F26B43"/>
          </p15:clr>
        </p15:guide>
        <p15:guide id="32" pos="4318">
          <p15:clr>
            <a:srgbClr val="F26B43"/>
          </p15:clr>
        </p15:guide>
        <p15:guide id="33" pos="4559">
          <p15:clr>
            <a:srgbClr val="F26B43"/>
          </p15:clr>
        </p15:guide>
        <p15:guide id="34" pos="4796">
          <p15:clr>
            <a:srgbClr val="F26B43"/>
          </p15:clr>
        </p15:guide>
        <p15:guide id="35" pos="5037">
          <p15:clr>
            <a:srgbClr val="F26B43"/>
          </p15:clr>
        </p15:guide>
        <p15:guide id="36" pos="5278">
          <p15:clr>
            <a:srgbClr val="F26B43"/>
          </p15:clr>
        </p15:guide>
        <p15:guide id="37" pos="5514">
          <p15:clr>
            <a:srgbClr val="F26B43"/>
          </p15:clr>
        </p15:guide>
        <p15:guide id="38" pos="5756">
          <p15:clr>
            <a:srgbClr val="F26B43"/>
          </p15:clr>
        </p15:guide>
        <p15:guide id="39" pos="5997">
          <p15:clr>
            <a:srgbClr val="F26B43"/>
          </p15:clr>
        </p15:guide>
        <p15:guide id="40" pos="6238">
          <p15:clr>
            <a:srgbClr val="F26B43"/>
          </p15:clr>
        </p15:guide>
        <p15:guide id="41" pos="6474">
          <p15:clr>
            <a:srgbClr val="F26B43"/>
          </p15:clr>
        </p15:guide>
        <p15:guide id="42" pos="6716">
          <p15:clr>
            <a:srgbClr val="F26B43"/>
          </p15:clr>
        </p15:guide>
        <p15:guide id="43" pos="6957">
          <p15:clr>
            <a:srgbClr val="F26B43"/>
          </p15:clr>
        </p15:guide>
        <p15:guide id="44" pos="7198">
          <p15:clr>
            <a:srgbClr val="F26B43"/>
          </p15:clr>
        </p15:guide>
        <p15:guide id="45" pos="7434">
          <p15:clr>
            <a:srgbClr val="F26B43"/>
          </p15:clr>
        </p15:guide>
        <p15:guide id="46" orient="horz" pos="958">
          <p15:clr>
            <a:srgbClr val="F26B43"/>
          </p15:clr>
        </p15:guide>
        <p15:guide id="47" orient="horz" pos="721">
          <p15:clr>
            <a:srgbClr val="F26B43"/>
          </p15:clr>
        </p15:guide>
        <p15:guide id="48" orient="horz" pos="4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s://www.google.ru/url?sa=i&amp;rct=j&amp;q=&amp;esrc=s&amp;source=images&amp;cd=&amp;ved=0ahUKEwiR4tnb9enPAhUjEpoKHSCwDc4QjRwIBw&amp;url=http://www.gsmarena.com/apple_iphone_7-pictures-8064.php&amp;psig=AFQjCNEgP66dWEWH7jOU2vDnWrduVgSnMQ&amp;ust=1477071297172935&amp;cad=rjt" TargetMode="External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28756" y="869919"/>
            <a:ext cx="162149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Шаг 1: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Выберите раздел «Платежи»</a:t>
            </a:r>
            <a:endParaRPr lang="ru-RU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495005" y="869919"/>
            <a:ext cx="250439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Шаг 2: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Введите в поисковой строке:  </a:t>
            </a:r>
            <a:r>
              <a:rPr lang="ru-RU" sz="1400" b="1" dirty="0"/>
              <a:t>3807000276 </a:t>
            </a:r>
            <a:r>
              <a:rPr lang="ru-RU" sz="1400" b="1" dirty="0" smtClean="0"/>
              <a:t>или </a:t>
            </a:r>
          </a:p>
          <a:p>
            <a:pPr algn="ctr"/>
            <a:r>
              <a:rPr lang="ru-RU" sz="1400" b="1" dirty="0" smtClean="0"/>
              <a:t>МУП Водоканал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91215" y="875588"/>
            <a:ext cx="2238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Шаг 3: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Укажите свой </a:t>
            </a:r>
          </a:p>
          <a:p>
            <a:pPr algn="ctr"/>
            <a:r>
              <a:rPr lang="ru-RU" sz="1400" b="1" dirty="0" smtClean="0"/>
              <a:t>лицевой счет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715099" y="88889"/>
            <a:ext cx="9914501" cy="72019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all" baseline="0">
                <a:solidFill>
                  <a:srgbClr val="0A2896"/>
                </a:solidFill>
                <a:latin typeface="FrutigerNeueLTW1G-CnHv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ru-RU" sz="2600" dirty="0" smtClean="0"/>
              <a:t>Инструкция оплаты </a:t>
            </a:r>
          </a:p>
          <a:p>
            <a:pPr algn="ctr"/>
            <a:r>
              <a:rPr lang="ru-RU" sz="2600" dirty="0" smtClean="0"/>
              <a:t>через мобильное приложение ВТБ-Онлайн</a:t>
            </a:r>
            <a:endParaRPr lang="ru-RU" sz="2600" dirty="0"/>
          </a:p>
        </p:txBody>
      </p:sp>
      <p:sp>
        <p:nvSpPr>
          <p:cNvPr id="39" name="TextBox 38"/>
          <p:cNvSpPr txBox="1"/>
          <p:nvPr/>
        </p:nvSpPr>
        <p:spPr>
          <a:xfrm>
            <a:off x="7029589" y="851948"/>
            <a:ext cx="2311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Шаг 4: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Проверьте </a:t>
            </a:r>
            <a:r>
              <a:rPr lang="ru-RU" sz="1400" b="1" dirty="0" smtClean="0"/>
              <a:t>подгруз</a:t>
            </a:r>
            <a:r>
              <a:rPr lang="ru-RU" sz="1400" b="1" dirty="0"/>
              <a:t>д</a:t>
            </a:r>
            <a:r>
              <a:rPr lang="ru-RU" sz="1400" b="1" dirty="0" smtClean="0"/>
              <a:t>ку </a:t>
            </a:r>
            <a:r>
              <a:rPr lang="ru-RU" sz="1400" b="1" dirty="0" smtClean="0"/>
              <a:t>данных, можно корректировать сумму оплаты</a:t>
            </a:r>
            <a:endParaRPr lang="ru-RU" sz="1400" b="1" dirty="0"/>
          </a:p>
          <a:p>
            <a:pPr algn="ctr"/>
            <a:r>
              <a:rPr lang="ru-RU" sz="1400" b="1" dirty="0" smtClean="0"/>
              <a:t> </a:t>
            </a:r>
            <a:endParaRPr lang="ru-RU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37824" y="6424232"/>
            <a:ext cx="115731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Телефон горячей линии: 8 (800) 100-24-24</a:t>
            </a:r>
          </a:p>
          <a:p>
            <a:endParaRPr lang="ru-RU" sz="1100" b="1" dirty="0"/>
          </a:p>
          <a:p>
            <a:endParaRPr lang="ru-RU" sz="1100" b="1" dirty="0" smtClean="0"/>
          </a:p>
          <a:p>
            <a:endParaRPr lang="ru-RU" sz="1100" b="1" dirty="0"/>
          </a:p>
          <a:p>
            <a:endParaRPr lang="ru-RU" sz="1100" b="1" dirty="0" smtClean="0"/>
          </a:p>
          <a:p>
            <a:endParaRPr lang="ru-RU" sz="1100" b="1" dirty="0" smtClean="0"/>
          </a:p>
          <a:p>
            <a:endParaRPr lang="ru-RU" sz="1100" b="1" dirty="0" smtClean="0"/>
          </a:p>
          <a:p>
            <a:endParaRPr lang="ru-RU" sz="1100" b="1" dirty="0"/>
          </a:p>
        </p:txBody>
      </p:sp>
      <p:pic>
        <p:nvPicPr>
          <p:cNvPr id="21" name="Изображение 1">
            <a:hlinkClick r:id="rId3"/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506"/>
          <a:stretch/>
        </p:blipFill>
        <p:spPr bwMode="auto">
          <a:xfrm>
            <a:off x="391685" y="2113832"/>
            <a:ext cx="1980040" cy="41303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6769959" y="3297995"/>
            <a:ext cx="209483" cy="8310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579583" y="3614702"/>
            <a:ext cx="209483" cy="8310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0310050" y="3537118"/>
            <a:ext cx="209483" cy="8310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9324072" y="916213"/>
            <a:ext cx="231121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Шаг </a:t>
            </a:r>
            <a:r>
              <a:rPr lang="en-US" sz="2000" b="1" dirty="0" smtClean="0"/>
              <a:t>5</a:t>
            </a:r>
            <a:r>
              <a:rPr lang="ru-RU" sz="2000" b="1" dirty="0" smtClean="0"/>
              <a:t>: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Проверьте данные и </a:t>
            </a:r>
            <a:endParaRPr lang="en-US" sz="1400" b="1" dirty="0" smtClean="0"/>
          </a:p>
          <a:p>
            <a:pPr algn="ctr"/>
            <a:r>
              <a:rPr lang="ru-RU" sz="1400" b="1" dirty="0" smtClean="0"/>
              <a:t>подтвердите 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/>
              <a:t>выполнение операции</a:t>
            </a:r>
          </a:p>
          <a:p>
            <a:pPr algn="ctr"/>
            <a:r>
              <a:rPr lang="ru-RU" sz="1400" b="1" dirty="0" smtClean="0"/>
              <a:t> </a:t>
            </a:r>
            <a:endParaRPr lang="ru-RU" b="1" dirty="0" smtClean="0"/>
          </a:p>
        </p:txBody>
      </p:sp>
      <p:pic>
        <p:nvPicPr>
          <p:cNvPr id="27" name="Изображение 1">
            <a:hlinkClick r:id="rId3"/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506"/>
          <a:stretch/>
        </p:blipFill>
        <p:spPr bwMode="auto">
          <a:xfrm>
            <a:off x="2735888" y="2113832"/>
            <a:ext cx="1980040" cy="41303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Изображение 1">
            <a:hlinkClick r:id="rId3"/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506"/>
          <a:stretch/>
        </p:blipFill>
        <p:spPr bwMode="auto">
          <a:xfrm>
            <a:off x="4999402" y="2113832"/>
            <a:ext cx="1980040" cy="41303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Изображение 1">
            <a:hlinkClick r:id="rId3"/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506"/>
          <a:stretch/>
        </p:blipFill>
        <p:spPr bwMode="auto">
          <a:xfrm>
            <a:off x="9639580" y="2113832"/>
            <a:ext cx="1980040" cy="41303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Изображение 1">
            <a:hlinkClick r:id="rId3"/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506"/>
          <a:stretch/>
        </p:blipFill>
        <p:spPr bwMode="auto">
          <a:xfrm>
            <a:off x="7344032" y="2113832"/>
            <a:ext cx="1980040" cy="41303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56" y="2435333"/>
            <a:ext cx="1757244" cy="3342011"/>
          </a:xfrm>
          <a:prstGeom prst="rect">
            <a:avLst/>
          </a:prstGeom>
        </p:spPr>
      </p:pic>
      <p:sp>
        <p:nvSpPr>
          <p:cNvPr id="16" name="Овал 15"/>
          <p:cNvSpPr/>
          <p:nvPr/>
        </p:nvSpPr>
        <p:spPr>
          <a:xfrm>
            <a:off x="882303" y="5081241"/>
            <a:ext cx="457200" cy="466725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232" y="2435333"/>
            <a:ext cx="1764723" cy="3342011"/>
          </a:xfrm>
          <a:prstGeom prst="rect">
            <a:avLst/>
          </a:prstGeom>
        </p:spPr>
      </p:pic>
      <p:sp>
        <p:nvSpPr>
          <p:cNvPr id="31" name="Овал 30"/>
          <p:cNvSpPr/>
          <p:nvPr/>
        </p:nvSpPr>
        <p:spPr>
          <a:xfrm>
            <a:off x="2932834" y="2954446"/>
            <a:ext cx="1413867" cy="389141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416" y="2435332"/>
            <a:ext cx="1750283" cy="3342011"/>
          </a:xfrm>
          <a:prstGeom prst="rect">
            <a:avLst/>
          </a:prstGeom>
        </p:spPr>
      </p:pic>
      <p:sp>
        <p:nvSpPr>
          <p:cNvPr id="33" name="Овал 32"/>
          <p:cNvSpPr/>
          <p:nvPr/>
        </p:nvSpPr>
        <p:spPr>
          <a:xfrm>
            <a:off x="5103303" y="2828272"/>
            <a:ext cx="939192" cy="252348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95" y="2435333"/>
            <a:ext cx="1752177" cy="3342011"/>
          </a:xfrm>
          <a:prstGeom prst="rect">
            <a:avLst/>
          </a:prstGeom>
        </p:spPr>
      </p:pic>
      <p:sp>
        <p:nvSpPr>
          <p:cNvPr id="41" name="Овал 40"/>
          <p:cNvSpPr/>
          <p:nvPr/>
        </p:nvSpPr>
        <p:spPr>
          <a:xfrm>
            <a:off x="7607255" y="5223769"/>
            <a:ext cx="1384345" cy="326079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7419909" y="4300958"/>
            <a:ext cx="679494" cy="163040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150" y="2435333"/>
            <a:ext cx="1774900" cy="3342011"/>
          </a:xfrm>
          <a:prstGeom prst="rect">
            <a:avLst/>
          </a:prstGeom>
        </p:spPr>
      </p:pic>
      <p:sp>
        <p:nvSpPr>
          <p:cNvPr id="35" name="Овал 34"/>
          <p:cNvSpPr/>
          <p:nvPr/>
        </p:nvSpPr>
        <p:spPr>
          <a:xfrm>
            <a:off x="9930866" y="5270126"/>
            <a:ext cx="1413867" cy="233363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9713040" y="4473522"/>
            <a:ext cx="729330" cy="298503"/>
          </a:xfrm>
          <a:prstGeom prst="ellipse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79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"/>
  <p:tag name="_AMO_UNIQUEIDENTIFIER" val="Empty"/>
  <p:tag name="_AMO_REPORTCONTROLSVISIBLE" val="Empty"/>
</p:tagLst>
</file>

<file path=ppt/theme/theme1.xml><?xml version="1.0" encoding="utf-8"?>
<a:theme xmlns:a="http://schemas.openxmlformats.org/drawingml/2006/main" name="2_Тема Office">
  <a:themeElements>
    <a:clrScheme name="Цвет 7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A2896"/>
      </a:accent1>
      <a:accent2>
        <a:srgbClr val="00AAFF"/>
      </a:accent2>
      <a:accent3>
        <a:srgbClr val="F1CC56"/>
      </a:accent3>
      <a:accent4>
        <a:srgbClr val="78B397"/>
      </a:accent4>
      <a:accent5>
        <a:srgbClr val="D6E08D"/>
      </a:accent5>
      <a:accent6>
        <a:srgbClr val="EA6B50"/>
      </a:accent6>
      <a:hlink>
        <a:srgbClr val="00AAFF"/>
      </a:hlink>
      <a:folHlink>
        <a:srgbClr val="99DD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50776</TotalTime>
  <Words>31</Words>
  <Application>Microsoft Office PowerPoint</Application>
  <PresentationFormat>Широкоэкранный</PresentationFormat>
  <Paragraphs>19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Frutiger Neue LT W1G Condensed Book</vt:lpstr>
      <vt:lpstr>Frutiger Neue LT W1G Condensed Heavy</vt:lpstr>
      <vt:lpstr>FrutigerNeueLTW1G-CnHv</vt:lpstr>
      <vt:lpstr>2_Тема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Борисов Евгений Александрович</cp:lastModifiedBy>
  <cp:revision>928</cp:revision>
  <cp:lastPrinted>2020-09-17T00:43:13Z</cp:lastPrinted>
  <dcterms:created xsi:type="dcterms:W3CDTF">2017-11-14T14:42:55Z</dcterms:created>
  <dcterms:modified xsi:type="dcterms:W3CDTF">2021-12-14T10:58:58Z</dcterms:modified>
</cp:coreProperties>
</file>